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57" r:id="rId3"/>
    <p:sldId id="270" r:id="rId4"/>
    <p:sldId id="263" r:id="rId5"/>
    <p:sldId id="262" r:id="rId6"/>
    <p:sldId id="258" r:id="rId7"/>
    <p:sldId id="264" r:id="rId8"/>
    <p:sldId id="259" r:id="rId9"/>
    <p:sldId id="265" r:id="rId10"/>
    <p:sldId id="267" r:id="rId11"/>
    <p:sldId id="269" r:id="rId12"/>
    <p:sldId id="271" r:id="rId13"/>
    <p:sldId id="272" r:id="rId14"/>
    <p:sldId id="266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우진" initials="신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 autoAdjust="0"/>
    <p:restoredTop sz="82323" autoAdjust="0"/>
  </p:normalViewPr>
  <p:slideViewPr>
    <p:cSldViewPr snapToGrid="0">
      <p:cViewPr varScale="1">
        <p:scale>
          <a:sx n="78" d="100"/>
          <a:sy n="78" d="100"/>
        </p:scale>
        <p:origin x="-13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26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136425127475804E-2"/>
          <c:y val="0.18305791839570038"/>
          <c:w val="0.93686357487252414"/>
          <c:h val="0.72135054801566501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2014년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3"/>
                <c:pt idx="0">
                  <c:v>2014년</c:v>
                </c:pt>
                <c:pt idx="1">
                  <c:v>2015년</c:v>
                </c:pt>
                <c:pt idx="2">
                  <c:v>2016년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13.9</c:v>
                </c:pt>
                <c:pt idx="1">
                  <c:v>16.600000000000001</c:v>
                </c:pt>
                <c:pt idx="2">
                  <c:v>17.3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651-47F8-BF89-170CCDEE647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2015년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3"/>
                <c:pt idx="0">
                  <c:v>2014년</c:v>
                </c:pt>
                <c:pt idx="1">
                  <c:v>2015년</c:v>
                </c:pt>
                <c:pt idx="2">
                  <c:v>2016년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651-47F8-BF89-170CCDEE647C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2016년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3"/>
                <c:pt idx="0">
                  <c:v>2014년</c:v>
                </c:pt>
                <c:pt idx="1">
                  <c:v>2015년</c:v>
                </c:pt>
                <c:pt idx="2">
                  <c:v>2016년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651-47F8-BF89-170CCDEE64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545536"/>
        <c:axId val="202754304"/>
      </c:lineChart>
      <c:catAx>
        <c:axId val="13254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754304"/>
        <c:crosses val="autoZero"/>
        <c:auto val="1"/>
        <c:lblAlgn val="ctr"/>
        <c:lblOffset val="100"/>
        <c:noMultiLvlLbl val="0"/>
      </c:catAx>
      <c:valAx>
        <c:axId val="20275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4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4T23:59:27.29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B3CB-5D45-4BED-901B-DD6A4B93061A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089C0-0C0D-4682-8851-D2E443CAE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3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757989" y="1852864"/>
            <a:ext cx="10684043" cy="3248525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2152" y="2141632"/>
            <a:ext cx="9144000" cy="1509959"/>
          </a:xfrm>
          <a:noFill/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797866" y="3848478"/>
            <a:ext cx="4567990" cy="118072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13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1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0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00789" y="1155032"/>
            <a:ext cx="11586411" cy="5426242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7880" y="148550"/>
            <a:ext cx="10772277" cy="1283202"/>
          </a:xfrm>
        </p:spPr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31758"/>
            <a:ext cx="10515600" cy="4745205"/>
          </a:xfrm>
        </p:spPr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  <a:lvl2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2pPr>
            <a:lvl3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3pPr>
            <a:lvl4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4pPr>
            <a:lvl5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21267" y="6339416"/>
            <a:ext cx="411480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프로젝트 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FC08790-964B-452D-8E24-6A09C55AAA7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074" name="Picture 2" descr="C:\Users\YGKIM\Desktop\unnam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2" y="422602"/>
            <a:ext cx="648201" cy="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1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5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80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2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56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6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YGKIM\Desktop\global_map_vector_by_5milli.jpg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2" b="312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E0822-15BE-4123-85C8-5EB2771BB6E9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08790-964B-452D-8E24-6A09C55AA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7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모바일</a:t>
            </a:r>
            <a:r>
              <a:rPr lang="ko-KR" altLang="en-US" dirty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프로그래밍</a:t>
            </a:r>
            <a:r>
              <a:rPr lang="en-US" altLang="ko-KR" dirty="0">
                <a:ea typeface="문체부 제목 돋음체" panose="020B0609000101010101" pitchFamily="49" charset="-127"/>
              </a:rPr>
              <a:t/>
            </a:r>
            <a:br>
              <a:rPr lang="en-US" altLang="ko-KR" dirty="0">
                <a:ea typeface="문체부 제목 돋음체" panose="020B0609000101010101" pitchFamily="49" charset="-127"/>
              </a:rPr>
            </a:br>
            <a:r>
              <a:rPr lang="ko-KR" altLang="en-US" sz="32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최종 보고서</a:t>
            </a:r>
            <a:endParaRPr lang="ko-KR" altLang="en-US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733994" y="4288990"/>
            <a:ext cx="4567990" cy="1180726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2013136021 </a:t>
            </a:r>
            <a:r>
              <a:rPr lang="ko-KR" altLang="en-US" dirty="0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김영규</a:t>
            </a:r>
            <a:endParaRPr lang="en-US" altLang="ko-KR" dirty="0" smtClean="0"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2013136061 </a:t>
            </a:r>
            <a:r>
              <a:rPr lang="ko-KR" altLang="en-US" dirty="0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신우</a:t>
            </a:r>
            <a:r>
              <a:rPr lang="ko-KR" altLang="en-US" dirty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진</a:t>
            </a:r>
            <a:r>
              <a:rPr lang="en-US" altLang="ko-KR" dirty="0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 </a:t>
            </a:r>
            <a:endParaRPr lang="ko-KR" altLang="en-US" dirty="0"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20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68" y="1681316"/>
            <a:ext cx="2237699" cy="451300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426" y="1681316"/>
            <a:ext cx="2195185" cy="449334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8" y="1681316"/>
            <a:ext cx="2303822" cy="451300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24" y="1667720"/>
            <a:ext cx="2304278" cy="44809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여행지도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84540" y="2477114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지도 선택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슬라이스 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or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메뉴 탭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98975" y="1431752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지도 에디터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지도 색칠하기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890026" y="2383023"/>
            <a:ext cx="1922744" cy="1009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8812770" y="1809028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초기화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지도 초기화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3585324" y="2168248"/>
            <a:ext cx="1622324" cy="16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684540" y="1553154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컬러 선택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지도 컬러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3809060" y="3735643"/>
            <a:ext cx="1683384" cy="795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827193" y="4257025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지도 채색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선택한 컬러로 채색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890026" y="1953472"/>
            <a:ext cx="1393186" cy="429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3608439" y="3024648"/>
            <a:ext cx="1622324" cy="16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8283212" y="4119780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저장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종료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데이터베이스 저장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7068726" y="2383023"/>
            <a:ext cx="1214486" cy="16482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45" y="1688473"/>
            <a:ext cx="2255536" cy="45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3" grpId="0" animBg="1"/>
      <p:bldP spid="33" grpId="1" animBg="1"/>
      <p:bldP spid="37" grpId="0" animBg="1"/>
      <p:bldP spid="37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30" y="1465159"/>
            <a:ext cx="2323352" cy="47556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535" y="1465159"/>
            <a:ext cx="2323352" cy="47556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여행기록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910346" y="1801072"/>
            <a:ext cx="1393186" cy="429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8476252" y="1244500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기록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여행기록추가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704368" y="3017520"/>
            <a:ext cx="1599152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33572" y="2817246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기록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기록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기록 수정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및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삭제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6674398" y="1635760"/>
            <a:ext cx="1627163" cy="5947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452614" y="1244499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저장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데이터베이스 저장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910346" y="2299087"/>
            <a:ext cx="1207494" cy="9927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8305059" y="2967153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초기화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추가 목록 초기화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3845238" y="2065128"/>
            <a:ext cx="1578997" cy="1089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8234" y="1303874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사진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앨범 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or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카메라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429253" y="4426412"/>
            <a:ext cx="1726298" cy="1239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461120" y="3717727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지역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지역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6797559" y="4605060"/>
            <a:ext cx="1655055" cy="65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8650943" y="4913788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날짜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err="1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여행날짜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35" y="1470463"/>
            <a:ext cx="2367295" cy="475038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42" y="1447391"/>
            <a:ext cx="2383242" cy="474260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643" y="1465159"/>
            <a:ext cx="2425258" cy="475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1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5" grpId="0" animBg="1"/>
      <p:bldP spid="15" grpId="1" animBg="1"/>
      <p:bldP spid="22" grpId="0" animBg="1"/>
      <p:bldP spid="22" grpId="1" animBg="1"/>
      <p:bldP spid="28" grpId="0" animBg="1"/>
      <p:bldP spid="28" grpId="1" animBg="1"/>
      <p:bldP spid="36" grpId="0" animBg="1"/>
      <p:bldP spid="36" grpId="1" animBg="1"/>
      <p:bldP spid="44" grpId="0" animBg="1"/>
      <p:bldP spid="44" grpId="1" animBg="1"/>
      <p:bldP spid="49" grpId="0" animBg="1"/>
      <p:bldP spid="4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일정관리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2050" name="Picture 2" descr="C:\Users\YGKIM\Desktop\텀프\일정관리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6" r="24897"/>
          <a:stretch/>
        </p:blipFill>
        <p:spPr bwMode="auto">
          <a:xfrm>
            <a:off x="4630993" y="1387832"/>
            <a:ext cx="2985657" cy="5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8452614" y="1244499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일정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일정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6931742" y="1873763"/>
            <a:ext cx="1369819" cy="500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537646" y="3181454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일정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일정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일정 수정 및 삭제</a:t>
            </a:r>
            <a:endParaRPr lang="en-US" altLang="ko-KR" dirty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3495368" y="3377381"/>
            <a:ext cx="1592826" cy="4333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YGKIM\Desktop\텀프\일정추가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9" r="25026"/>
          <a:stretch/>
        </p:blipFill>
        <p:spPr bwMode="auto">
          <a:xfrm>
            <a:off x="4630993" y="1404761"/>
            <a:ext cx="2985657" cy="49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8452614" y="1244499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일정 저장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파일에 저장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452614" y="3251393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예산관리에서 등록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37" name="직선 화살표 연결선 36"/>
          <p:cNvCxnSpPr>
            <a:endCxn id="35" idx="1"/>
          </p:cNvCxnSpPr>
          <p:nvPr/>
        </p:nvCxnSpPr>
        <p:spPr>
          <a:xfrm>
            <a:off x="6931742" y="3880657"/>
            <a:ext cx="15208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6931742" y="1873763"/>
            <a:ext cx="1369819" cy="500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537646" y="3188202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일정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날짜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40" name="직선 화살표 연결선 39"/>
          <p:cNvCxnSpPr>
            <a:endCxn id="39" idx="3"/>
          </p:cNvCxnSpPr>
          <p:nvPr/>
        </p:nvCxnSpPr>
        <p:spPr>
          <a:xfrm flipH="1">
            <a:off x="3376860" y="3377381"/>
            <a:ext cx="2080043" cy="440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2139" r="7513" b="3992"/>
          <a:stretch/>
        </p:blipFill>
        <p:spPr bwMode="auto">
          <a:xfrm>
            <a:off x="4923334" y="1548582"/>
            <a:ext cx="2365608" cy="464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8452614" y="5083637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일정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해당 일정의 세부일정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48" name="직선 화살표 연결선 47"/>
          <p:cNvCxnSpPr>
            <a:endCxn id="45" idx="1"/>
          </p:cNvCxnSpPr>
          <p:nvPr/>
        </p:nvCxnSpPr>
        <p:spPr>
          <a:xfrm>
            <a:off x="6931742" y="5309419"/>
            <a:ext cx="1520872" cy="4034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537646" y="4935795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일정 확인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등록한 세부 일정 확인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일정 삭제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55" name="직선 화살표 연결선 54"/>
          <p:cNvCxnSpPr>
            <a:endCxn id="51" idx="3"/>
          </p:cNvCxnSpPr>
          <p:nvPr/>
        </p:nvCxnSpPr>
        <p:spPr>
          <a:xfrm flipH="1">
            <a:off x="3376860" y="4509922"/>
            <a:ext cx="1858817" cy="10551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:\Users\YGKIM\Desktop\텀프\KakaoTalk_Moim_51qOrIVt6ZP8G4ckSLR2oKpkmVTjN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 r="2305" b="8366"/>
          <a:stretch/>
        </p:blipFill>
        <p:spPr bwMode="auto">
          <a:xfrm rot="5400000">
            <a:off x="3720429" y="2780475"/>
            <a:ext cx="4815352" cy="232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모서리가 둥근 직사각형 56"/>
          <p:cNvSpPr/>
          <p:nvPr/>
        </p:nvSpPr>
        <p:spPr>
          <a:xfrm>
            <a:off x="537646" y="4935795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일정 저장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데이터베이스에 저장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58" name="직선 화살표 연결선 57"/>
          <p:cNvCxnSpPr>
            <a:endCxn id="51" idx="3"/>
          </p:cNvCxnSpPr>
          <p:nvPr/>
        </p:nvCxnSpPr>
        <p:spPr>
          <a:xfrm flipH="1">
            <a:off x="3376860" y="5309419"/>
            <a:ext cx="2080043" cy="255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537646" y="1745226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일정 날짜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일정 날짜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62" name="직선 화살표 연결선 61"/>
          <p:cNvCxnSpPr>
            <a:endCxn id="61" idx="3"/>
          </p:cNvCxnSpPr>
          <p:nvPr/>
        </p:nvCxnSpPr>
        <p:spPr>
          <a:xfrm flipH="1" flipV="1">
            <a:off x="3376860" y="2374491"/>
            <a:ext cx="2080043" cy="3539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8452614" y="1292942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일정 시간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일정 시간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 flipV="1">
            <a:off x="6740013" y="2026163"/>
            <a:ext cx="1713948" cy="7022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t="15294" r="6198" b="5076"/>
          <a:stretch/>
        </p:blipFill>
        <p:spPr bwMode="auto">
          <a:xfrm rot="5400000">
            <a:off x="-277963" y="2776075"/>
            <a:ext cx="4897353" cy="2412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" t="9214" r="4742" b="10261"/>
          <a:stretch/>
        </p:blipFill>
        <p:spPr bwMode="auto">
          <a:xfrm rot="5400000">
            <a:off x="3710207" y="2790896"/>
            <a:ext cx="4926123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t="12889" r="5583" b="8596"/>
          <a:stretch/>
        </p:blipFill>
        <p:spPr bwMode="auto">
          <a:xfrm rot="5400000">
            <a:off x="7467215" y="2836900"/>
            <a:ext cx="4957492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t="5894" r="2077" b="10611"/>
          <a:stretch/>
        </p:blipFill>
        <p:spPr bwMode="auto">
          <a:xfrm rot="5400000">
            <a:off x="-270592" y="2783741"/>
            <a:ext cx="4882317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" t="9852" r="5760" b="9422"/>
          <a:stretch/>
        </p:blipFill>
        <p:spPr bwMode="auto">
          <a:xfrm rot="5400000">
            <a:off x="3724737" y="2776368"/>
            <a:ext cx="4897063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0526" r="6746" b="8547"/>
          <a:stretch/>
        </p:blipFill>
        <p:spPr bwMode="auto">
          <a:xfrm rot="5400000">
            <a:off x="7528102" y="2776368"/>
            <a:ext cx="4835717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5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9" grpId="0" animBg="1"/>
      <p:bldP spid="29" grpId="1" animBg="1"/>
      <p:bldP spid="33" grpId="0" animBg="1"/>
      <p:bldP spid="33" grpId="1" animBg="1"/>
      <p:bldP spid="35" grpId="0" animBg="1"/>
      <p:bldP spid="35" grpId="1" animBg="1"/>
      <p:bldP spid="39" grpId="0" animBg="1"/>
      <p:bldP spid="39" grpId="1" animBg="1"/>
      <p:bldP spid="45" grpId="0" animBg="1"/>
      <p:bldP spid="45" grpId="1" animBg="1"/>
      <p:bldP spid="51" grpId="0" animBg="1"/>
      <p:bldP spid="51" grpId="1" animBg="1"/>
      <p:bldP spid="57" grpId="0" animBg="1"/>
      <p:bldP spid="57" grpId="1" animBg="1"/>
      <p:bldP spid="61" grpId="0" animBg="1"/>
      <p:bldP spid="61" grpId="1" animBg="1"/>
      <p:bldP spid="65" grpId="0" animBg="1"/>
      <p:bldP spid="6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예산관리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3074" name="Picture 2" descr="C:\Users\YGKIM\Desktop\텀프\KakaoTalk_Moim_51qOrIVt6ZP8G4ckSLR2oKpkmVJY6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2121" r="8229" b="10041"/>
          <a:stretch/>
        </p:blipFill>
        <p:spPr bwMode="auto">
          <a:xfrm rot="5400000">
            <a:off x="3568762" y="2447885"/>
            <a:ext cx="5251120" cy="280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8452614" y="1292942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 추가하기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데이터베이스에 저장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76859" y="1445341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 선택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세부예산 확인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 삭제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27" name="직선 화살표 연결선 26"/>
          <p:cNvCxnSpPr>
            <a:endCxn id="24" idx="1"/>
          </p:cNvCxnSpPr>
          <p:nvPr/>
        </p:nvCxnSpPr>
        <p:spPr>
          <a:xfrm flipV="1">
            <a:off x="7079226" y="1922207"/>
            <a:ext cx="1373388" cy="152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26" idx="3"/>
          </p:cNvCxnSpPr>
          <p:nvPr/>
        </p:nvCxnSpPr>
        <p:spPr>
          <a:xfrm flipH="1" flipV="1">
            <a:off x="3716073" y="2074606"/>
            <a:ext cx="1313127" cy="344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YGKIM\Desktop\텀프\KakaoTalk_Moim_51qOrIVt6ZP8G4ckSLR2oKpkmVGWy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7110" r="4350" b="10545"/>
          <a:stretch/>
        </p:blipFill>
        <p:spPr bwMode="auto">
          <a:xfrm rot="5400000">
            <a:off x="3568762" y="2466979"/>
            <a:ext cx="5251121" cy="28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8452614" y="1292942"/>
            <a:ext cx="2839214" cy="15387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 등록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일정에 예산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일정에 추가할 때 생성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예산관리는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미생성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079226" y="2074607"/>
            <a:ext cx="1373388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39" idx="1"/>
          </p:cNvCxnSpPr>
          <p:nvPr/>
        </p:nvCxnSpPr>
        <p:spPr>
          <a:xfrm flipV="1">
            <a:off x="7364362" y="5383161"/>
            <a:ext cx="1088252" cy="1179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8452614" y="4753896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비용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비용 추가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76859" y="3848982"/>
            <a:ext cx="2839214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비용 삭제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세부 비용 삭제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cxnSp>
        <p:nvCxnSpPr>
          <p:cNvPr id="41" name="직선 화살표 연결선 40"/>
          <p:cNvCxnSpPr>
            <a:endCxn id="40" idx="3"/>
          </p:cNvCxnSpPr>
          <p:nvPr/>
        </p:nvCxnSpPr>
        <p:spPr>
          <a:xfrm flipH="1">
            <a:off x="3716073" y="4247535"/>
            <a:ext cx="1313127" cy="230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1108" r="6068" b="6586"/>
          <a:stretch/>
        </p:blipFill>
        <p:spPr bwMode="auto">
          <a:xfrm rot="5400000">
            <a:off x="-298262" y="2662076"/>
            <a:ext cx="4762241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0" r="8597" b="8916"/>
          <a:stretch/>
        </p:blipFill>
        <p:spPr bwMode="auto">
          <a:xfrm rot="5400000">
            <a:off x="3626006" y="2612558"/>
            <a:ext cx="4746434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11097" r="4668" b="7017"/>
          <a:stretch/>
        </p:blipFill>
        <p:spPr bwMode="auto">
          <a:xfrm rot="5400000">
            <a:off x="7692476" y="2674307"/>
            <a:ext cx="4786703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t="7895" r="3541" b="8530"/>
          <a:stretch/>
        </p:blipFill>
        <p:spPr bwMode="auto">
          <a:xfrm rot="5400000">
            <a:off x="-324673" y="2688486"/>
            <a:ext cx="4815063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" t="16522" r="9273" b="8917"/>
          <a:stretch/>
        </p:blipFill>
        <p:spPr bwMode="auto">
          <a:xfrm rot="5400000">
            <a:off x="3639922" y="2598642"/>
            <a:ext cx="4718602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t="13072" r="9589" b="11138"/>
          <a:stretch/>
        </p:blipFill>
        <p:spPr bwMode="auto">
          <a:xfrm rot="5400000">
            <a:off x="7641953" y="2693262"/>
            <a:ext cx="4824614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5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6" grpId="0" animBg="1"/>
      <p:bldP spid="26" grpId="1" animBg="1"/>
      <p:bldP spid="32" grpId="0" animBg="1"/>
      <p:bldP spid="32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760106" y="3685052"/>
            <a:ext cx="4659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ko-KR" sz="6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</a:t>
            </a:r>
            <a:r>
              <a:rPr lang="en-US" altLang="ko-KR" sz="48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&amp;</a:t>
            </a:r>
            <a:r>
              <a:rPr lang="en-US" altLang="ko-KR" sz="6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</a:t>
            </a:r>
            <a:endParaRPr lang="ko-KR" altLang="en-US" sz="6000" b="1" dirty="0">
              <a:ln>
                <a:solidFill>
                  <a:prstClr val="white">
                    <a:alpha val="0"/>
                  </a:prstClr>
                </a:solidFill>
              </a:ln>
              <a:latin typeface="Ebrima" panose="02000000000000000000" pitchFamily="2" charset="0"/>
              <a:ea typeface="Arial Unicode MS" panose="020B0604020202020204" pitchFamily="50" charset="-127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318" y="2120280"/>
            <a:ext cx="11422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ko-KR" sz="8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Ebrima" panose="02000000000000000000" pitchFamily="2" charset="0"/>
                <a:ea typeface="Arial Unicode MS" panose="020B0604020202020204" pitchFamily="50" charset="-127"/>
                <a:cs typeface="Ebrima" panose="02000000000000000000" pitchFamily="2" charset="0"/>
              </a:rPr>
              <a:t>Thank You</a:t>
            </a:r>
            <a:endParaRPr lang="ko-KR" altLang="en-US" sz="8000" b="1" dirty="0">
              <a:ln>
                <a:solidFill>
                  <a:prstClr val="white">
                    <a:alpha val="0"/>
                  </a:prstClr>
                </a:solidFill>
              </a:ln>
              <a:latin typeface="Ebrima" panose="02000000000000000000" pitchFamily="2" charset="0"/>
              <a:ea typeface="Arial Unicode MS" panose="020B0604020202020204" pitchFamily="50" charset="-127"/>
              <a:cs typeface="Ebrima" panose="02000000000000000000" pitchFamily="2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420178" y="3443719"/>
            <a:ext cx="80152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71650" y="3443719"/>
            <a:ext cx="8663764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717880" y="148550"/>
            <a:ext cx="10772277" cy="1283202"/>
          </a:xfrm>
        </p:spPr>
        <p:txBody>
          <a:bodyPr/>
          <a:lstStyle/>
          <a:p>
            <a:r>
              <a:rPr lang="en-US" altLang="ko-KR" b="1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Q</a:t>
            </a:r>
            <a:r>
              <a:rPr lang="en-US" altLang="ko-KR" sz="3200" b="1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&amp;</a:t>
            </a:r>
            <a:r>
              <a:rPr lang="en-US" altLang="ko-KR" b="1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A</a:t>
            </a:r>
            <a:endParaRPr lang="ko-KR" altLang="en-US" b="1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3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99" y="2776094"/>
            <a:ext cx="6483532" cy="368325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712697" y="3062834"/>
            <a:ext cx="2900484" cy="21662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일정 관리 </a:t>
            </a:r>
            <a:endParaRPr lang="en-US" altLang="ko-KR" sz="2400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     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날짜 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기간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     -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일정시간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    -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목적지</a:t>
            </a:r>
            <a:endParaRPr lang="en-US" altLang="ko-KR" dirty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     -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</a:t>
            </a:r>
            <a:endParaRPr lang="en-US" altLang="ko-KR" b="1" dirty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     - </a:t>
            </a:r>
            <a:r>
              <a:rPr lang="ko-KR" altLang="en-US" b="1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인원</a:t>
            </a:r>
            <a:endParaRPr lang="en-US" altLang="ko-KR" b="1" dirty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     -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숙소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18639" y="3266587"/>
            <a:ext cx="3170758" cy="175870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 관리 기능</a:t>
            </a:r>
            <a:endParaRPr lang="en-US" altLang="ko-KR" sz="2400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여행일정에 따른 예산                추가</a:t>
            </a:r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지출 내역 관리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42423" y="3266587"/>
            <a:ext cx="3441032" cy="175870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나의 여행 기록</a:t>
            </a:r>
            <a:endParaRPr lang="en-US" altLang="ko-KR" sz="2400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사진 및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여행기록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등록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82519" y="3146323"/>
            <a:ext cx="4360841" cy="17966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나만의 여행 지도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나만의 여행지도 완성하기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어플리케이션 기능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633" y="259842"/>
            <a:ext cx="1828714" cy="36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6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26432 -0.233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6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579 L -0.30221 0.1701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417 L 0.27109 0.1210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5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0.11135 L 0.27357 -0.2668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목차</a:t>
            </a:r>
            <a:endParaRPr lang="ko-KR" altLang="en-US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6218" y="1536150"/>
            <a:ext cx="10515600" cy="46937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altLang="ko-KR" sz="4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r>
              <a:rPr lang="ko-KR" altLang="en-US" sz="40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팀원 구성 및 역할</a:t>
            </a:r>
            <a:endParaRPr lang="en-US" altLang="ko-KR" sz="4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endParaRPr lang="en-US" altLang="ko-KR" sz="4000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r>
              <a:rPr lang="ko-KR" altLang="en-US" sz="40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아이디어 소개</a:t>
            </a:r>
            <a:endParaRPr lang="en-US" altLang="ko-KR" sz="4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endParaRPr lang="en-US" altLang="ko-KR" sz="4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r>
              <a:rPr lang="ko-KR" altLang="en-US" sz="40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어플리케이션 기능</a:t>
            </a:r>
            <a:endParaRPr lang="en-US" altLang="ko-KR" sz="4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endParaRPr lang="en-US" altLang="ko-KR" sz="4000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endParaRPr lang="en-US" altLang="ko-KR" sz="4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endParaRPr lang="en-US" altLang="ko-KR" sz="4000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1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팀원 구성</a:t>
            </a:r>
            <a:endParaRPr lang="ko-KR" altLang="en-US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6218" y="1536150"/>
            <a:ext cx="10515600" cy="46937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400" b="1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10</a:t>
            </a:r>
            <a:r>
              <a:rPr lang="ko-KR" altLang="en-US" sz="4400" b="1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조</a:t>
            </a:r>
            <a:endParaRPr lang="en-US" altLang="ko-KR" sz="4400" b="1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endParaRPr lang="en-US" altLang="ko-KR" sz="2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40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2013136061 </a:t>
            </a:r>
            <a:r>
              <a:rPr lang="ko-KR" altLang="en-US" sz="40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신우진</a:t>
            </a:r>
            <a:endParaRPr lang="en-US" altLang="ko-KR" sz="4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	</a:t>
            </a:r>
            <a:r>
              <a:rPr lang="en-US" altLang="ko-KR" sz="44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지도</a:t>
            </a:r>
            <a:r>
              <a:rPr lang="en-US" altLang="ko-KR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기록</a:t>
            </a:r>
            <a:r>
              <a:rPr lang="en-US" altLang="ko-KR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앱 디자인</a:t>
            </a:r>
            <a:endParaRPr lang="en-US" altLang="ko-KR" sz="36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>
              <a:buNone/>
            </a:pPr>
            <a:endParaRPr lang="en-US" altLang="ko-KR" sz="5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>
              <a:buNone/>
            </a:pPr>
            <a:endParaRPr lang="en-US" altLang="ko-KR" sz="5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40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2013136021 </a:t>
            </a:r>
            <a:r>
              <a:rPr lang="ko-KR" altLang="en-US" sz="40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김영규</a:t>
            </a:r>
            <a:endParaRPr lang="en-US" altLang="ko-KR" sz="4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40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	-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일정 관리</a:t>
            </a:r>
            <a:r>
              <a:rPr lang="en-US" altLang="ko-KR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 관리</a:t>
            </a:r>
            <a:r>
              <a:rPr lang="en-US" altLang="ko-KR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아이디어구상</a:t>
            </a:r>
            <a:endParaRPr lang="en-US" altLang="ko-KR" sz="3600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endParaRPr lang="en-US" altLang="ko-KR" sz="4000" dirty="0" smtClean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0" indent="0" algn="ctr">
              <a:buNone/>
            </a:pPr>
            <a:endParaRPr lang="en-US" altLang="ko-KR" sz="4000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82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아이디어 소개</a:t>
            </a:r>
            <a:endParaRPr lang="ko-KR" altLang="en-US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0360" y="1431752"/>
            <a:ext cx="3127240" cy="1203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9600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YOLO</a:t>
            </a:r>
            <a:endParaRPr lang="ko-KR" altLang="en-US" sz="9600" dirty="0">
              <a:latin typeface="MS PGothic" panose="020B0600070205080204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24" y="3047794"/>
            <a:ext cx="6202002" cy="3476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448" y="3447315"/>
            <a:ext cx="53872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최근 </a:t>
            </a:r>
            <a:r>
              <a:rPr lang="ko-KR" altLang="en-US" sz="2400" dirty="0" err="1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욜로라는</a:t>
            </a:r>
            <a:r>
              <a:rPr lang="ko-KR" altLang="en-US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 신조어의 등장으로</a:t>
            </a:r>
            <a:endParaRPr lang="en-US" altLang="ko-KR" sz="24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endParaRPr lang="en-US" altLang="ko-KR" sz="24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r>
              <a:rPr lang="ko-KR" altLang="en-US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인생은 한 </a:t>
            </a:r>
            <a:r>
              <a:rPr lang="ko-KR" altLang="en-US" sz="2400" dirty="0" err="1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번뿐이니</a:t>
            </a:r>
            <a:r>
              <a:rPr lang="ko-KR" altLang="en-US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 자유롭게 여행을</a:t>
            </a:r>
            <a:endParaRPr lang="en-US" altLang="ko-KR" sz="24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endParaRPr lang="en-US" altLang="ko-KR" sz="24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r>
              <a:rPr lang="ko-KR" altLang="en-US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즐기며 살자는</a:t>
            </a:r>
            <a:r>
              <a:rPr lang="en-US" altLang="ko-KR" sz="2400" dirty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 </a:t>
            </a:r>
            <a:r>
              <a:rPr lang="ko-KR" altLang="en-US" sz="2400" dirty="0" err="1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욜로족들이</a:t>
            </a:r>
            <a:r>
              <a:rPr lang="ko-KR" altLang="en-US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 등장하면서</a:t>
            </a:r>
            <a:endParaRPr lang="en-US" altLang="ko-KR" sz="24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endParaRPr lang="en-US" altLang="ko-KR" sz="24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r>
              <a:rPr lang="ko-KR" altLang="en-US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국내 및 해외 </a:t>
            </a:r>
            <a:r>
              <a:rPr lang="ko-KR" altLang="en-US" sz="2400" dirty="0" err="1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여행률이</a:t>
            </a:r>
            <a:r>
              <a:rPr lang="ko-KR" altLang="en-US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 증가하고 있다</a:t>
            </a:r>
            <a:r>
              <a:rPr lang="en-US" altLang="ko-KR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.</a:t>
            </a:r>
            <a:r>
              <a:rPr lang="ko-KR" altLang="en-US" sz="2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 </a:t>
            </a:r>
            <a:endParaRPr lang="ko-KR" altLang="en-US" sz="2400" dirty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</p:txBody>
      </p:sp>
      <p:sp>
        <p:nvSpPr>
          <p:cNvPr id="7" name="등호 6"/>
          <p:cNvSpPr/>
          <p:nvPr/>
        </p:nvSpPr>
        <p:spPr>
          <a:xfrm>
            <a:off x="3657600" y="1758806"/>
            <a:ext cx="894521" cy="506896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1634" y="1550589"/>
            <a:ext cx="7046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Century" panose="02040604050505020304" pitchFamily="18" charset="0"/>
                <a:ea typeface="MS PGothic" panose="020B0600070205080204" pitchFamily="34" charset="-128"/>
              </a:rPr>
              <a:t>“</a:t>
            </a:r>
            <a:r>
              <a:rPr lang="en-US" altLang="ko-KR" sz="5400" i="1" dirty="0" smtClean="0">
                <a:latin typeface="Century" panose="02040604050505020304" pitchFamily="18" charset="0"/>
                <a:ea typeface="MS PGothic" panose="020B0600070205080204" pitchFamily="34" charset="-128"/>
              </a:rPr>
              <a:t>You Only Live Once</a:t>
            </a:r>
            <a:r>
              <a:rPr lang="en-US" altLang="ko-KR" sz="5400" dirty="0" smtClean="0">
                <a:latin typeface="Century" panose="02040604050505020304" pitchFamily="18" charset="0"/>
                <a:ea typeface="MS PGothic" panose="020B0600070205080204" pitchFamily="34" charset="-128"/>
              </a:rPr>
              <a:t>”</a:t>
            </a:r>
            <a:endParaRPr lang="ko-KR" altLang="en-US" sz="5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아이디어 </a:t>
            </a:r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소개</a:t>
            </a:r>
            <a:endParaRPr lang="ko-KR" altLang="en-US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33640" y="6135839"/>
            <a:ext cx="4526280" cy="488482"/>
          </a:xfrm>
        </p:spPr>
        <p:txBody>
          <a:bodyPr/>
          <a:lstStyle/>
          <a:p>
            <a:pPr marL="457200" lvl="1" indent="0">
              <a:buNone/>
            </a:pPr>
            <a:r>
              <a:rPr lang="ko-KR" altLang="en-US" dirty="0" smtClean="0"/>
              <a:t>한국관광공사 국민여행실태조사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7055" y="1548463"/>
            <a:ext cx="7753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최근 </a:t>
            </a:r>
            <a:r>
              <a:rPr lang="en-US" altLang="ko-KR" sz="4400" dirty="0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5</a:t>
            </a:r>
            <a:r>
              <a:rPr lang="ko-KR" altLang="en-US" sz="4400" dirty="0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년간 국내여행 </a:t>
            </a:r>
            <a:r>
              <a:rPr lang="ko-KR" altLang="en-US" sz="4400" dirty="0" err="1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총량변화</a:t>
            </a:r>
            <a:endParaRPr lang="ko-KR" altLang="en-US" sz="4400" dirty="0"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68" y="2702629"/>
            <a:ext cx="105537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43" y="2702629"/>
            <a:ext cx="10525125" cy="2790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43" y="2702628"/>
            <a:ext cx="10525125" cy="2790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68" y="2702626"/>
            <a:ext cx="10553700" cy="27908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020" y="3744096"/>
            <a:ext cx="11067996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실제로도 점차 국내 여행 빈도수가 늘어나고 있다</a:t>
            </a:r>
            <a:r>
              <a:rPr lang="en-US" altLang="ko-KR" sz="2400" dirty="0" smtClean="0">
                <a:solidFill>
                  <a:schemeClr val="bg1"/>
                </a:solidFill>
                <a:ea typeface="문체부 돋음체" panose="020B0609000101010101" pitchFamily="49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07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아이디어 </a:t>
            </a:r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소개</a:t>
            </a:r>
            <a:endParaRPr lang="ko-KR" altLang="en-US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292907"/>
              </p:ext>
            </p:extLst>
          </p:nvPr>
        </p:nvGraphicFramePr>
        <p:xfrm>
          <a:off x="2107526" y="1874839"/>
          <a:ext cx="9382631" cy="402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22035" y="3571033"/>
            <a:ext cx="97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13.9%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6999" y="3170923"/>
            <a:ext cx="97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16.6%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77103" y="3084784"/>
            <a:ext cx="97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17.3%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7533640" y="6135839"/>
            <a:ext cx="4526280" cy="488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dirty="0" smtClean="0"/>
              <a:t>한국관광공사 국민여행실태조사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4005" y="3744096"/>
            <a:ext cx="9988599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해외여행 역시 점차 늘어나고 있다</a:t>
            </a:r>
            <a:r>
              <a:rPr lang="en-US" altLang="ko-KR" sz="4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9442" y="1431752"/>
            <a:ext cx="7009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국민 해외여행 </a:t>
            </a:r>
            <a:r>
              <a:rPr lang="ko-KR" altLang="en-US" sz="4400" dirty="0" err="1" smtClean="0"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경험률</a:t>
            </a:r>
            <a:endParaRPr lang="ko-KR" altLang="en-US" sz="4400" dirty="0"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94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아이디어 </a:t>
            </a:r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소개</a:t>
            </a:r>
            <a:endParaRPr lang="ko-KR" altLang="en-US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1620078"/>
            <a:ext cx="5283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i="1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성공적인 여행이란</a:t>
            </a:r>
            <a:r>
              <a:rPr lang="en-US" altLang="ko-KR" sz="4400" b="1" i="1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?</a:t>
            </a:r>
            <a:endParaRPr lang="ko-KR" altLang="en-US" sz="4400" b="1" i="1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825219" y="2389519"/>
            <a:ext cx="8557591" cy="3604760"/>
          </a:xfrm>
          <a:prstGeom prst="wedgeRoundRectCallou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25131" y="3718524"/>
            <a:ext cx="835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무작정 </a:t>
            </a:r>
            <a:r>
              <a:rPr lang="en-US" altLang="ko-KR" sz="48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“YOLO” </a:t>
            </a:r>
            <a:r>
              <a:rPr lang="ko-KR" altLang="en-US" sz="36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하면서 떠나는 여행</a:t>
            </a:r>
            <a:r>
              <a:rPr lang="en-US" altLang="ko-KR" sz="36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?? </a:t>
            </a:r>
            <a:endParaRPr lang="ko-KR" altLang="en-US" sz="3600" dirty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4074643" y="2585583"/>
            <a:ext cx="4058745" cy="30968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75797" y="2773109"/>
            <a:ext cx="665643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여행 다녀온 기록들을 보면서</a:t>
            </a:r>
            <a:endParaRPr lang="en-US" altLang="ko-KR" sz="36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36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 </a:t>
            </a:r>
            <a:endParaRPr lang="en-US" altLang="ko-KR" sz="44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36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여행을 다녀온 후에도</a:t>
            </a:r>
            <a:endParaRPr lang="en-US" altLang="ko-KR" sz="36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pPr algn="ctr"/>
            <a:endParaRPr lang="en-US" altLang="ko-KR" sz="3600" dirty="0" smtClean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  <a:p>
            <a:pPr algn="ctr"/>
            <a:r>
              <a:rPr lang="en-US" altLang="ko-KR" sz="4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“</a:t>
            </a:r>
            <a:r>
              <a:rPr lang="ko-KR" altLang="en-US" sz="4400" dirty="0" err="1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힐링</a:t>
            </a:r>
            <a:r>
              <a:rPr lang="en-US" altLang="ko-KR" sz="44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”</a:t>
            </a:r>
            <a:r>
              <a:rPr lang="ko-KR" altLang="en-US" sz="3600" dirty="0" smtClean="0">
                <a:latin typeface="나눔스퀘어OTF" panose="020B0600000101010101" pitchFamily="34" charset="-127"/>
                <a:ea typeface="문체부 돋음체" panose="020B0609000101010101" pitchFamily="49" charset="-127"/>
              </a:rPr>
              <a:t>할 수 있는 여행 </a:t>
            </a:r>
            <a:endParaRPr lang="ko-KR" altLang="en-US" sz="3600" dirty="0">
              <a:latin typeface="나눔스퀘어OTF" panose="020B0600000101010101" pitchFamily="34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1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0" grpId="1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아이디어 소개</a:t>
            </a:r>
            <a:endParaRPr lang="ko-KR" altLang="en-US" dirty="0"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6291" y="3122023"/>
            <a:ext cx="10235454" cy="3082834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ko-KR" altLang="en-US" sz="12800" b="1" dirty="0" smtClean="0">
                <a:latin typeface="나눔스퀘어OTF Bold" panose="020B0600000101010101" pitchFamily="34" charset="-127"/>
                <a:ea typeface="문체부 돋음체" panose="020B0609000101010101" pitchFamily="49" charset="-127"/>
              </a:rPr>
              <a:t>구체적인 여행일정을 계획하고 관리할 수 있는</a:t>
            </a:r>
            <a:r>
              <a:rPr lang="en-US" altLang="ko-KR" sz="12800" b="1" dirty="0" smtClean="0">
                <a:latin typeface="나눔스퀘어OTF Bold" panose="020B0600000101010101" pitchFamily="34" charset="-127"/>
                <a:ea typeface="문체부 돋음체" panose="020B0609000101010101" pitchFamily="49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sz="12800" b="1" dirty="0" smtClean="0">
                <a:latin typeface="나눔스퀘어OTF Bold" panose="020B0600000101010101" pitchFamily="34" charset="-127"/>
                <a:ea typeface="문체부 돋음체" panose="020B0609000101010101" pitchFamily="49" charset="-127"/>
              </a:rPr>
              <a:t> </a:t>
            </a:r>
          </a:p>
          <a:p>
            <a:pPr marL="0" indent="0" algn="ctr">
              <a:buNone/>
            </a:pPr>
            <a:r>
              <a:rPr lang="ko-KR" altLang="en-US" sz="12800" b="1" dirty="0" smtClean="0">
                <a:latin typeface="나눔스퀘어OTF Bold" panose="020B0600000101010101" pitchFamily="34" charset="-127"/>
                <a:ea typeface="문체부 돋음체" panose="020B0609000101010101" pitchFamily="49" charset="-127"/>
              </a:rPr>
              <a:t>여행을 다녀온 추억들을 기록할 수 있는</a:t>
            </a:r>
            <a:r>
              <a:rPr lang="en-US" altLang="ko-KR" sz="12800" b="1" dirty="0" smtClean="0">
                <a:latin typeface="나눔스퀘어OTF Bold" panose="020B0600000101010101" pitchFamily="34" charset="-127"/>
                <a:ea typeface="문체부 돋음체" panose="020B0609000101010101" pitchFamily="49" charset="-127"/>
              </a:rPr>
              <a:t>,</a:t>
            </a:r>
          </a:p>
          <a:p>
            <a:pPr marL="0" indent="0" algn="ctr">
              <a:buNone/>
            </a:pPr>
            <a:endParaRPr lang="en-US" altLang="ko-KR" sz="12800" b="1" dirty="0" smtClean="0">
              <a:latin typeface="나눔스퀘어OTF Bold" panose="020B0600000101010101" pitchFamily="34" charset="-127"/>
              <a:ea typeface="문체부 돋음체" panose="020B0609000101010101" pitchFamily="49" charset="-127"/>
            </a:endParaRPr>
          </a:p>
          <a:p>
            <a:pPr marL="0" indent="0" algn="ctr">
              <a:buNone/>
            </a:pPr>
            <a:endParaRPr lang="en-US" altLang="ko-KR" sz="12800" b="1" dirty="0">
              <a:latin typeface="나눔스퀘어OTF Bold" panose="020B0600000101010101" pitchFamily="34" charset="-127"/>
              <a:ea typeface="문체부 돋음체" panose="020B0609000101010101" pitchFamily="49" charset="-127"/>
            </a:endParaRPr>
          </a:p>
          <a:p>
            <a:pPr marL="0" indent="0" algn="ctr">
              <a:buNone/>
            </a:pPr>
            <a:r>
              <a:rPr lang="en-US" altLang="ko-KR" sz="19200" b="1" dirty="0" smtClean="0">
                <a:solidFill>
                  <a:schemeClr val="accent5"/>
                </a:solidFill>
                <a:latin typeface="나눔스퀘어OTF Bold" panose="020B0600000101010101" pitchFamily="34" charset="-127"/>
                <a:ea typeface="문체부 돋음체" panose="020B0609000101010101" pitchFamily="49" charset="-127"/>
              </a:rPr>
              <a:t>“</a:t>
            </a:r>
            <a:r>
              <a:rPr lang="ko-KR" altLang="en-US" sz="19200" b="1" dirty="0" smtClean="0">
                <a:solidFill>
                  <a:schemeClr val="accent5"/>
                </a:solidFill>
                <a:latin typeface="나눔스퀘어OTF Bold" panose="020B0600000101010101" pitchFamily="34" charset="-127"/>
                <a:ea typeface="문체부 돋음체" panose="020B0609000101010101" pitchFamily="49" charset="-127"/>
              </a:rPr>
              <a:t>플랫폼</a:t>
            </a:r>
            <a:r>
              <a:rPr lang="en-US" altLang="ko-KR" sz="19200" b="1" dirty="0" smtClean="0">
                <a:solidFill>
                  <a:schemeClr val="accent5"/>
                </a:solidFill>
                <a:latin typeface="나눔스퀘어OTF Bold" panose="020B0600000101010101" pitchFamily="34" charset="-127"/>
                <a:ea typeface="문체부 돋음체" panose="020B0609000101010101" pitchFamily="49" charset="-127"/>
              </a:rPr>
              <a:t>”</a:t>
            </a:r>
            <a:r>
              <a:rPr lang="ko-KR" altLang="en-US" sz="12800" b="1" dirty="0" smtClean="0">
                <a:latin typeface="나눔스퀘어OTF Bold" panose="020B0600000101010101" pitchFamily="34" charset="-127"/>
                <a:ea typeface="문체부 돋음체" panose="020B0609000101010101" pitchFamily="49" charset="-127"/>
              </a:rPr>
              <a:t>을 제공하는 어플리케이션</a:t>
            </a:r>
            <a:r>
              <a:rPr lang="ko-KR" altLang="en-US" sz="12800" dirty="0" smtClean="0"/>
              <a:t>  </a:t>
            </a:r>
            <a:endParaRPr lang="en-US" altLang="ko-KR" sz="12800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98507" y="1431752"/>
            <a:ext cx="501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Travel Records</a:t>
            </a:r>
            <a:endParaRPr lang="ko-KR" altLang="en-US" sz="5400" dirty="0">
              <a:latin typeface="Adobe Heiti Std R" panose="020B0400000000000000" pitchFamily="34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85" y="1230284"/>
            <a:ext cx="2515466" cy="52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GKIM\Desktop\텀프\예산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43" y="2185124"/>
            <a:ext cx="7524108" cy="427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GKIM\Desktop\텀프\일정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475" y="2185124"/>
            <a:ext cx="7524108" cy="427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11" y="2179538"/>
            <a:ext cx="7504140" cy="42630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75" y="2179538"/>
            <a:ext cx="7523804" cy="42742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79" y="2185124"/>
            <a:ext cx="7513972" cy="426863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446403" y="3463233"/>
            <a:ext cx="3315229" cy="12365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나의 여행 기록</a:t>
            </a:r>
            <a:endParaRPr lang="en-US" altLang="ko-KR" sz="2400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사진 및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여행기록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등록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어플리케이션 기능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6403" y="3441291"/>
            <a:ext cx="3501943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나만의 여행 지도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나만의 여행지도 완성하기</a:t>
            </a:r>
            <a:endParaRPr lang="en-US" altLang="ko-KR" dirty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46403" y="3441291"/>
            <a:ext cx="3501943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일정 관리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일정 등록 및 관리하기</a:t>
            </a:r>
            <a:endParaRPr lang="en-US" altLang="ko-KR" dirty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46403" y="3441290"/>
            <a:ext cx="3501943" cy="12585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예산 관리</a:t>
            </a: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  </a:t>
            </a:r>
            <a:endParaRPr lang="en-US" altLang="ko-KR" dirty="0" smtClean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문체부 제목 돋음체" panose="020B0609000101010101" pitchFamily="49" charset="-127"/>
              </a:rPr>
              <a:t>여행 예산 등록 및 관리하기</a:t>
            </a:r>
            <a:endParaRPr lang="en-US" altLang="ko-KR" dirty="0">
              <a:solidFill>
                <a:schemeClr val="tx1"/>
              </a:solidFill>
              <a:latin typeface="나눔스퀘어OTF Bold" panose="020B0600000101010101" pitchFamily="34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33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29453 -0.27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-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0417 L 0.31471 0.15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29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316E-6 1.48148E-6 L -0.24951 -0.26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2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316E-6 1.48148E-6 L -0.27723 0.1460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62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426</Words>
  <Application>Microsoft Office PowerPoint</Application>
  <PresentationFormat>사용자 지정</PresentationFormat>
  <Paragraphs>186</Paragraphs>
  <Slides>15</Slides>
  <Notes>0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모바일 프로그래밍 최종 보고서</vt:lpstr>
      <vt:lpstr>목차</vt:lpstr>
      <vt:lpstr>팀원 구성</vt:lpstr>
      <vt:lpstr>아이디어 소개</vt:lpstr>
      <vt:lpstr>아이디어 소개</vt:lpstr>
      <vt:lpstr>아이디어 소개</vt:lpstr>
      <vt:lpstr>아이디어 소개</vt:lpstr>
      <vt:lpstr>아이디어 소개</vt:lpstr>
      <vt:lpstr>어플리케이션 기능</vt:lpstr>
      <vt:lpstr>여행지도</vt:lpstr>
      <vt:lpstr>여행기록</vt:lpstr>
      <vt:lpstr>일정관리</vt:lpstr>
      <vt:lpstr>예산관리</vt:lpstr>
      <vt:lpstr>Q&amp;A</vt:lpstr>
      <vt:lpstr>어플리케이션 기능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프로그래밍  팀 프로젝트 계획서</dc:title>
  <dc:creator>신우진</dc:creator>
  <cp:lastModifiedBy>YGKIM</cp:lastModifiedBy>
  <cp:revision>105</cp:revision>
  <dcterms:created xsi:type="dcterms:W3CDTF">2017-11-01T13:12:21Z</dcterms:created>
  <dcterms:modified xsi:type="dcterms:W3CDTF">2017-12-20T23:45:59Z</dcterms:modified>
</cp:coreProperties>
</file>